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4"/>
  </p:notesMasterIdLst>
  <p:handoutMasterIdLst>
    <p:handoutMasterId r:id="rId25"/>
  </p:handoutMasterIdLst>
  <p:sldIdLst>
    <p:sldId id="265" r:id="rId2"/>
    <p:sldId id="364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5" r:id="rId14"/>
    <p:sldId id="366" r:id="rId15"/>
    <p:sldId id="367" r:id="rId16"/>
    <p:sldId id="369" r:id="rId17"/>
    <p:sldId id="368" r:id="rId18"/>
    <p:sldId id="370" r:id="rId19"/>
    <p:sldId id="371" r:id="rId20"/>
    <p:sldId id="372" r:id="rId21"/>
    <p:sldId id="373" r:id="rId22"/>
    <p:sldId id="2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292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92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EC5-C268-4659-B5EC-7853D6948864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3B82A-1966-40C3-B134-4D75DAF7D552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0C25C-45DF-41AF-AFD6-C57CDE384B91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BD2A-D87A-4551-884A-0B3643787484}" type="datetime1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835-8AA4-4553-931E-CE915766526A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B673-6BC3-4549-B116-175E7B363C8F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17E8-EB42-4ABE-9F0A-17B8697DA491}" type="datetime1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CF1D-4096-4ACA-8C0D-F4FA9ABE1469}" type="datetime1">
              <a:rPr lang="en-US" smtClean="0"/>
              <a:t>3/2/2022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9A4C-CE4C-4C06-B3B3-59698E8AD247}" type="datetime1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E0112-6601-40CA-A33C-EFADFACE5511}" type="datetime1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5CFD-CD8D-4D42-8799-DD6D6EF49173}" type="datetime1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EFC6-2179-40B6-8E67-EDBB00F9B139}" type="datetime1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3686AD-779D-4D87-9588-29E071F7E895}" type="datetime1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ASSESSMENT &amp; DIAGNOSIS - II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IHC interpretation</a:t>
            </a:r>
            <a:endParaRPr lang="en-MY" sz="2000" b="1" dirty="0">
              <a:solidFill>
                <a:srgbClr val="CC0066"/>
              </a:solidFill>
            </a:endParaRPr>
          </a:p>
        </p:txBody>
      </p:sp>
      <p:pic>
        <p:nvPicPr>
          <p:cNvPr id="11" name="Content Placeholder 3" descr="C:\Users\DXH1\Pictures\1-s2.0-S0002944013005518-gr2.jpg">
            <a:extLst>
              <a:ext uri="{FF2B5EF4-FFF2-40B4-BE49-F238E27FC236}">
                <a16:creationId xmlns:a16="http://schemas.microsoft.com/office/drawing/2014/main" id="{FD76ED2B-FD9C-4549-B2B9-DB2AD609C7C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2182" y="1485938"/>
            <a:ext cx="10052859" cy="4561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166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4906849"/>
          </a:xfrm>
        </p:spPr>
        <p:txBody>
          <a:bodyPr>
            <a:normAutofit/>
          </a:bodyPr>
          <a:lstStyle/>
          <a:p>
            <a:r>
              <a:rPr lang="en-US" sz="3200" dirty="0"/>
              <a:t>In equivocal HER2 (IHC 2+, weak to moderate complete membrane staining observed in &gt;10% of </a:t>
            </a:r>
            <a:r>
              <a:rPr lang="en-US" sz="3200" dirty="0" err="1"/>
              <a:t>tumour</a:t>
            </a:r>
            <a:r>
              <a:rPr lang="en-US" sz="3200" dirty="0"/>
              <a:t> cells), American Society of Clinical Oncology/College of American Pathologists recommends in situ </a:t>
            </a:r>
            <a:r>
              <a:rPr lang="en-US" sz="3200" dirty="0" err="1"/>
              <a:t>hybridisation</a:t>
            </a:r>
            <a:r>
              <a:rPr lang="en-US" sz="3200" dirty="0"/>
              <a:t> (ISH) reflex test using the same specimen or a new specimen if available.</a:t>
            </a:r>
            <a:r>
              <a:rPr lang="en-US" sz="3200" baseline="30000" dirty="0"/>
              <a:t>29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29. Wolff AC, et al. Human Epidermal Growth Factor Receptor 2 Testing in Breast Cancer: American Society of Clinical Oncology/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College of American Pathologists Clinical Practice Guideline Focused Update. J Clin Oncol. 2018;36(20):2105-22</a:t>
            </a: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HER2 testing</a:t>
            </a:r>
            <a:r>
              <a:rPr lang="en-MY" sz="2000" b="1" dirty="0">
                <a:solidFill>
                  <a:srgbClr val="CC0066"/>
                </a:solidFill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52694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1D30ED-F5EF-47E6-9884-343B93F47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28D948-3303-4FBC-B09F-7E4E6B64A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09" y="1745673"/>
            <a:ext cx="10030691" cy="341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3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265381" y="254381"/>
            <a:ext cx="9679709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Histopathologic features suggestive of possible HER2 test discordance &amp; actions to be taken</a:t>
            </a:r>
            <a:endParaRPr lang="en-MY" sz="2000" b="1" dirty="0">
              <a:solidFill>
                <a:srgbClr val="CC0066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C7C7A8-AAAD-404C-A4D7-6DC95B5D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1" y="1603442"/>
            <a:ext cx="10099040" cy="448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265381" y="254381"/>
            <a:ext cx="9679709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Histopathologic features suggestive of possible HER2 test discordance &amp; actions to be taken</a:t>
            </a:r>
            <a:r>
              <a:rPr lang="en-US" sz="2600" b="1" dirty="0">
                <a:solidFill>
                  <a:srgbClr val="CC0066"/>
                </a:solidFill>
              </a:rPr>
              <a:t>-2</a:t>
            </a:r>
            <a:endParaRPr lang="en-MY" sz="2600" b="1" dirty="0">
              <a:solidFill>
                <a:srgbClr val="CC006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402000-5A75-4F65-90FB-85C5BA953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534" y="1847273"/>
            <a:ext cx="10085049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2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265381" y="254381"/>
            <a:ext cx="9679709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Histopathologic features suggestive of possible HER2 test discordance &amp; actions to be taken</a:t>
            </a:r>
            <a:r>
              <a:rPr lang="en-US" sz="2600" b="1" dirty="0">
                <a:solidFill>
                  <a:srgbClr val="CC0066"/>
                </a:solidFill>
              </a:rPr>
              <a:t>-3</a:t>
            </a:r>
            <a:endParaRPr lang="en-MY" sz="2600" b="1" dirty="0">
              <a:solidFill>
                <a:srgbClr val="CC0066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D19BA7-139D-4AD5-9AE7-FB06F6D14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473" y="1529690"/>
            <a:ext cx="10080568" cy="3874650"/>
          </a:xfrm>
          <a:prstGeom prst="rect">
            <a:avLst/>
          </a:prstGeom>
        </p:spPr>
      </p:pic>
      <p:sp>
        <p:nvSpPr>
          <p:cNvPr id="23" name="Subtitle 4">
            <a:extLst>
              <a:ext uri="{FF2B5EF4-FFF2-40B4-BE49-F238E27FC236}">
                <a16:creationId xmlns:a16="http://schemas.microsoft.com/office/drawing/2014/main" id="{C1635FA7-CF55-486F-A203-225277C53CC7}"/>
              </a:ext>
            </a:extLst>
          </p:cNvPr>
          <p:cNvSpPr txBox="1">
            <a:spLocks/>
          </p:cNvSpPr>
          <p:nvPr/>
        </p:nvSpPr>
        <p:spPr>
          <a:xfrm>
            <a:off x="1043709" y="5654105"/>
            <a:ext cx="10071331" cy="571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688" indent="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None/>
              <a:tabLst>
                <a:tab pos="534988" algn="l"/>
              </a:tabLst>
            </a:pPr>
            <a:r>
              <a:rPr lang="en-US" sz="1400" dirty="0"/>
              <a:t>Source: Wolff AC, et al. Human Epidermal Growth Factor Receptor 2 Testing in Breast Cancer: American Society of Clinical</a:t>
            </a:r>
          </a:p>
          <a:p>
            <a:pPr marL="39688" indent="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None/>
              <a:tabLst>
                <a:tab pos="534988" algn="l"/>
              </a:tabLst>
            </a:pPr>
            <a:r>
              <a:rPr lang="en-US" sz="1400" dirty="0"/>
              <a:t>               Oncology/College of American Pathologists Clinical Practice Guideline Focused Update. J Clin Oncol. 2018;36(20):2105-2122</a:t>
            </a:r>
            <a:endParaRPr lang="en-MY" sz="1400" dirty="0"/>
          </a:p>
        </p:txBody>
      </p:sp>
    </p:spTree>
    <p:extLst>
      <p:ext uri="{BB962C8B-B14F-4D97-AF65-F5344CB8AC3E}">
        <p14:creationId xmlns:p14="http://schemas.microsoft.com/office/powerpoint/2010/main" val="201916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7851"/>
            <a:ext cx="9144000" cy="188058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Laboratory investigation</a:t>
            </a:r>
            <a:br>
              <a:rPr lang="en-US" sz="4400" b="1" dirty="0">
                <a:solidFill>
                  <a:srgbClr val="CC0066"/>
                </a:solidFill>
              </a:rPr>
            </a:br>
            <a:r>
              <a:rPr lang="en-US" sz="4400" b="1" dirty="0">
                <a:solidFill>
                  <a:srgbClr val="CC0066"/>
                </a:solidFill>
              </a:rPr>
              <a:t>c. Accuracy of Ki67 as a predictor &amp; prognostic marker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2264360"/>
            <a:ext cx="10310091" cy="3996129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Ki67 (anti-MIB-1) has emerged as an immunohistochemistry test to detect proliferative index of </a:t>
            </a:r>
            <a:r>
              <a:rPr lang="en-US" sz="2800" dirty="0" err="1"/>
              <a:t>tumours</a:t>
            </a:r>
            <a:r>
              <a:rPr lang="en-US" sz="2800" dirty="0"/>
              <a:t>.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In a cohort study on early breast cancer, high Ki67 predicted outcome for all measures:</a:t>
            </a:r>
            <a:r>
              <a:rPr lang="en-US" sz="2800" baseline="30000" dirty="0"/>
              <a:t>30</a:t>
            </a:r>
          </a:p>
          <a:p>
            <a:pPr marL="720725" indent="-360363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ipsilateral breast </a:t>
            </a:r>
            <a:r>
              <a:rPr lang="en-US" dirty="0" err="1"/>
              <a:t>tumour</a:t>
            </a:r>
            <a:r>
              <a:rPr lang="en-US" dirty="0"/>
              <a:t> recurrence/IBTR (HR=3.126, 95% CI 1.390 to 7.029)</a:t>
            </a:r>
          </a:p>
          <a:p>
            <a:pPr marL="720725" indent="-360363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loco-regional recurrence/LRR (HR=3.759, 95% CI 1.923 to 7.340)</a:t>
            </a:r>
          </a:p>
          <a:p>
            <a:pPr marL="720725" indent="-360363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distant metastasis-free survival/DMFS (HR=3.436, 95% CI 1.926 to 6.130)</a:t>
            </a:r>
          </a:p>
          <a:p>
            <a:pPr marL="720725" indent="-360363" algn="l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breast cancer-specific survival/BCSS (HR=4.948, 95% CI 2.530 to 9.674)</a:t>
            </a:r>
            <a:endParaRPr lang="en-US" sz="20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30. Millar EK, et al. Prediction of outcome of early ER+ breast cancer is improved using a biomarker panel, which includes Ki-67 and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       p53. Br J Cancer. 2011;105(2):272-80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04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7851"/>
            <a:ext cx="9144000" cy="1880582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Accuracy of Ki67 as a predictor &amp; prognostic marker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2264360"/>
            <a:ext cx="10310091" cy="3996129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Ki67 was also able to reclassify luminal subtype from Luminal A (LA) to Luminal B (LB). The LB subtype independently predicted:</a:t>
            </a:r>
            <a:r>
              <a:rPr lang="en-US" sz="2800" baseline="30000" dirty="0"/>
              <a:t>30</a:t>
            </a:r>
          </a:p>
          <a:p>
            <a:pPr marL="720725" indent="-360363" algn="l">
              <a:buFont typeface="Wingdings" panose="05000000000000000000" pitchFamily="2" charset="2"/>
              <a:buChar char="§"/>
            </a:pPr>
            <a:r>
              <a:rPr lang="en-US" dirty="0"/>
              <a:t>LRR (HR=3.612, 95% CI 1.555 to 8.340)</a:t>
            </a:r>
          </a:p>
          <a:p>
            <a:pPr marL="720725" indent="-360363" algn="l">
              <a:buFont typeface="Wingdings" panose="05000000000000000000" pitchFamily="2" charset="2"/>
              <a:buChar char="§"/>
            </a:pPr>
            <a:r>
              <a:rPr lang="en-US" dirty="0"/>
              <a:t>DMFS (HR=3.023, 95% CI 1.501 to 6.087)</a:t>
            </a:r>
          </a:p>
          <a:p>
            <a:pPr marL="720725" indent="-360363" algn="l">
              <a:buFont typeface="Wingdings" panose="05000000000000000000" pitchFamily="2" charset="2"/>
              <a:buChar char="§"/>
            </a:pPr>
            <a:r>
              <a:rPr lang="en-US" dirty="0"/>
              <a:t>BCSS (HR=3.617, 95% CI 1.629 to 8.031)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However, it did not predict IBTR (HR=2.483, 95% CI 0.982 to 6.281).</a:t>
            </a: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880582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Accuracy of Ki67 as a predictor &amp; prognostic marker</a:t>
            </a:r>
            <a:r>
              <a:rPr lang="en-US" sz="2000" b="1" dirty="0">
                <a:solidFill>
                  <a:srgbClr val="CC0066"/>
                </a:solidFill>
              </a:rPr>
              <a:t>-3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1996509"/>
            <a:ext cx="10310091" cy="4307645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Contradictory, in another study on early breast cancer after BCS, Ki-67 did not predict overall survival (OS), cause-specific survival, local relapse-free survival, DMFS, recurrence-free survival &amp; loco-regional recurrence-free survival (p&gt;0.05).</a:t>
            </a:r>
            <a:r>
              <a:rPr lang="en-US" baseline="30000" dirty="0"/>
              <a:t>31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 more recent cohort study on LB node negative breast cancer showed that low Ki67 score (&lt;14%) significantly predicted a lower rate of relapse (9%) compared with high Ki67 score (≥14%) with a rate of relapse (18%).</a:t>
            </a:r>
            <a:r>
              <a:rPr lang="en-US" baseline="30000" dirty="0"/>
              <a:t>32</a:t>
            </a:r>
          </a:p>
          <a:p>
            <a:pPr algn="l"/>
            <a:endParaRPr lang="en-US" sz="1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MY" sz="2400" b="1" dirty="0"/>
              <a:t>    The limitation in all three studies above is that blinding was not mentioned in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MY" b="1" dirty="0"/>
              <a:t>    </a:t>
            </a:r>
            <a:r>
              <a:rPr lang="en-MY" sz="2400" b="1" dirty="0"/>
              <a:t>the methodology.</a:t>
            </a:r>
            <a:endParaRPr lang="en-MY" sz="2400" b="1" baseline="30000" dirty="0"/>
          </a:p>
          <a:p>
            <a:pPr algn="l"/>
            <a:endParaRPr lang="en-US" sz="12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31. Hafeez F, et al. Is Ki-67 expression prognostic for local relapse in early-stage breast cancer patients treated with breast conservation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       therapy (BCT)? . Int J </a:t>
            </a:r>
            <a:r>
              <a:rPr lang="en-US" sz="1400" dirty="0" err="1"/>
              <a:t>Radiat</a:t>
            </a:r>
            <a:r>
              <a:rPr lang="en-US" sz="1400" dirty="0"/>
              <a:t> Oncol Biol Phys. 2013;87(2):344-8.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32. Pérez-López ME, et al. Ki-67 is a prognostic marker for hormone receptor positive tumors Clin </a:t>
            </a:r>
            <a:r>
              <a:rPr lang="en-US" sz="1400" dirty="0" err="1"/>
              <a:t>Transl</a:t>
            </a:r>
            <a:r>
              <a:rPr lang="en-US" sz="1400" dirty="0"/>
              <a:t> Oncol. 2016;18(10):996-1002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70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880582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Accuracy of Ki67 as a predictor &amp; prognostic marker</a:t>
            </a:r>
            <a:r>
              <a:rPr lang="en-US" sz="2000" b="1" dirty="0">
                <a:solidFill>
                  <a:srgbClr val="CC0066"/>
                </a:solidFill>
              </a:rPr>
              <a:t>-4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A20C475-269E-476E-BF88-4BA8C4789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182" y="2477503"/>
            <a:ext cx="10052859" cy="190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1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Learning objectives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765" y="1922620"/>
            <a:ext cx="10108276" cy="4542836"/>
          </a:xfrm>
        </p:spPr>
        <p:txBody>
          <a:bodyPr>
            <a:noAutofit/>
          </a:bodyPr>
          <a:lstStyle/>
          <a:p>
            <a:pPr marL="611188" indent="-342900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To learn in the management of breast cancer on laboratory investigation for: 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1) histopathological examination (HPE)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2) hormonal status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3) Human Epidermal Growth Factor Receptor 2 (HER2)  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        test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4) Ki67 immunohistochemistry – it’s value as predictor 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       &amp; prognostic marker   </a:t>
            </a:r>
          </a:p>
          <a:p>
            <a:pPr marL="268288" algn="l">
              <a:buClr>
                <a:schemeClr val="tx1"/>
              </a:buClr>
              <a:tabLst>
                <a:tab pos="534988" algn="l"/>
              </a:tabLst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MY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39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1269258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Molecular subtypes of breast cancer detected by immunohistochemistry</a:t>
            </a:r>
            <a:endParaRPr lang="en-MY" sz="2000" b="1" dirty="0">
              <a:solidFill>
                <a:srgbClr val="CC0066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3DDDA8-FD88-43F7-BB39-09DCA5610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586" y="1213843"/>
            <a:ext cx="6078828" cy="505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86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2"/>
            <a:ext cx="10013616" cy="4618790"/>
          </a:xfrm>
        </p:spPr>
        <p:txBody>
          <a:bodyPr>
            <a:normAutofit/>
          </a:bodyPr>
          <a:lstStyle/>
          <a:p>
            <a:r>
              <a:rPr lang="en-US" dirty="0"/>
              <a:t>Estrogen &amp; progesterone receptors status should be assessed in all cases of breast cancer.</a:t>
            </a:r>
          </a:p>
          <a:p>
            <a:r>
              <a:rPr lang="en-US" dirty="0"/>
              <a:t>HER2 test using immunohistochemistry should be performed on all invasive breast cancer specimens.</a:t>
            </a:r>
          </a:p>
          <a:p>
            <a:r>
              <a:rPr lang="en-US" dirty="0"/>
              <a:t>In-situ </a:t>
            </a:r>
            <a:r>
              <a:rPr lang="en-US" dirty="0" err="1"/>
              <a:t>hybridisation</a:t>
            </a:r>
            <a:r>
              <a:rPr lang="en-US" dirty="0"/>
              <a:t> test should be done only in equivocal HER2 (immunohistochemistry 2+) on invasive breast cancer specimens.</a:t>
            </a:r>
          </a:p>
          <a:p>
            <a:r>
              <a:rPr lang="en-US" dirty="0"/>
              <a:t>Lack of consistency in method &amp; interpretation across laboratories limits Ki67 value. Contradicting evidence warrants better studies to address the clinical utility of Ki67. Thus, the use of Ki67 is based on clinician’s discretion.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Take home messages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Laboratory investigation</a:t>
            </a:r>
            <a:br>
              <a:rPr lang="en-US" sz="4400" b="1" dirty="0">
                <a:solidFill>
                  <a:srgbClr val="CC0066"/>
                </a:solidFill>
              </a:rPr>
            </a:br>
            <a:r>
              <a:rPr lang="en-US" sz="4400" b="1" dirty="0">
                <a:solidFill>
                  <a:srgbClr val="CC0066"/>
                </a:solidFill>
              </a:rPr>
              <a:t>a. Histopathological examination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4A476F6-8662-4D59-A49A-32FDB71E5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126" y="2120594"/>
            <a:ext cx="10015915" cy="277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0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Adequate surgical pathology reporting of breast cancer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1682484"/>
            <a:ext cx="10071331" cy="4627686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MY" dirty="0"/>
              <a:t>Standard proforma with minimum dataset should have: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maximum diameter of invasive tumour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location (side &amp; quadrant), multifocality (presence of ≥2 foci of cancer within the same breast quadrant)/multicentricity (presence of ≥2 foci of cancer in different quadrants of the same breast)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tumour type (histology according to WHO classification)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histological grade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lymph node involvement &amp; total number of nodes examined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resection margins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 err="1"/>
              <a:t>lymphovascular</a:t>
            </a:r>
            <a:r>
              <a:rPr lang="en-MY" sz="2000" dirty="0"/>
              <a:t> invasion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non-neoplastic breast changes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hormone receptor status: ER/PR</a:t>
            </a:r>
          </a:p>
          <a:p>
            <a:pPr marL="720725" indent="-360363" algn="l"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§"/>
              <a:tabLst>
                <a:tab pos="720725" algn="l"/>
              </a:tabLst>
            </a:pPr>
            <a:r>
              <a:rPr lang="en-MY" sz="2000" dirty="0"/>
              <a:t>Human Epidermal Growth Factor Receptor 2 (HER2)/c-</a:t>
            </a:r>
            <a:r>
              <a:rPr lang="en-MY" sz="2000" dirty="0" err="1"/>
              <a:t>erb</a:t>
            </a:r>
            <a:r>
              <a:rPr lang="en-MY" sz="2000" dirty="0"/>
              <a:t> B2 assessment</a:t>
            </a:r>
            <a:endParaRPr lang="en-MY" sz="20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37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Hormonal Status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1922620"/>
            <a:ext cx="10071331" cy="4542836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ER &amp; PR receptor status should be assessed in all breast cancer &amp;, cancer recurrence to determine the benefits of endocrine therapy. </a:t>
            </a:r>
          </a:p>
          <a:p>
            <a:pPr marL="720725" lvl="1" indent="-360363" algn="l">
              <a:buFont typeface="Wingdings" panose="05000000000000000000" pitchFamily="2" charset="2"/>
              <a:buChar char="§"/>
            </a:pPr>
            <a:r>
              <a:rPr lang="en-US" sz="2800" dirty="0"/>
              <a:t>Positive interpretation requires at least 1% of </a:t>
            </a:r>
            <a:r>
              <a:rPr lang="en-US" sz="2800" dirty="0" err="1"/>
              <a:t>tumour</a:t>
            </a:r>
            <a:r>
              <a:rPr lang="en-US" sz="2800" dirty="0"/>
              <a:t> cells showing positive nuclear staining of any intensity. </a:t>
            </a:r>
          </a:p>
          <a:p>
            <a:pPr marL="720725" lvl="1" indent="-360363" algn="l">
              <a:buFont typeface="Wingdings" panose="05000000000000000000" pitchFamily="2" charset="2"/>
              <a:buChar char="§"/>
            </a:pPr>
            <a:r>
              <a:rPr lang="en-US" sz="2800" dirty="0"/>
              <a:t>Receptor negative is reported if &lt;1% of </a:t>
            </a:r>
            <a:r>
              <a:rPr lang="en-US" sz="2800" dirty="0" err="1"/>
              <a:t>tumour</a:t>
            </a:r>
            <a:r>
              <a:rPr lang="en-US" sz="2800" dirty="0"/>
              <a:t> cells show staining of any intensity.</a:t>
            </a:r>
            <a:r>
              <a:rPr lang="en-US" sz="2800" baseline="30000" dirty="0"/>
              <a:t>27</a:t>
            </a:r>
            <a:endParaRPr lang="en-US" sz="2800" dirty="0"/>
          </a:p>
          <a:p>
            <a:pPr marL="268288" algn="l">
              <a:buClr>
                <a:schemeClr val="tx1"/>
              </a:buClr>
              <a:tabLst>
                <a:tab pos="534988" algn="l"/>
              </a:tabLst>
            </a:pPr>
            <a:endParaRPr lang="en-MY" sz="2000" b="1" dirty="0"/>
          </a:p>
          <a:p>
            <a:pPr marL="268288" algn="l">
              <a:buClr>
                <a:schemeClr val="tx1"/>
              </a:buClr>
              <a:tabLst>
                <a:tab pos="534988" algn="l"/>
              </a:tabLst>
            </a:pPr>
            <a:endParaRPr lang="en-MY" sz="2000" b="1" dirty="0"/>
          </a:p>
          <a:p>
            <a:pPr marL="268288" indent="-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268288" algn="l"/>
              </a:tabLst>
            </a:pPr>
            <a:r>
              <a:rPr lang="en-MY" sz="1400" dirty="0">
                <a:solidFill>
                  <a:schemeClr val="tx1"/>
                </a:solidFill>
              </a:rPr>
              <a:t>27. </a:t>
            </a:r>
            <a:r>
              <a:rPr lang="en-US" sz="1400" dirty="0">
                <a:solidFill>
                  <a:schemeClr val="tx1"/>
                </a:solidFill>
              </a:rPr>
              <a:t>Hammond ME, et al. American society of clinical oncology/college of American pathologists guideline recommendations for</a:t>
            </a:r>
          </a:p>
          <a:p>
            <a:pPr marL="268288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tabLst>
                <a:tab pos="534988" algn="l"/>
              </a:tabLst>
            </a:pPr>
            <a:r>
              <a:rPr lang="en-US" sz="1400" dirty="0">
                <a:solidFill>
                  <a:schemeClr val="tx1"/>
                </a:solidFill>
              </a:rPr>
              <a:t>immunohistochemical testing of estrogen and progesterone receptors in breast cancer. J Oncol </a:t>
            </a:r>
            <a:r>
              <a:rPr lang="en-US" sz="1400" dirty="0" err="1">
                <a:solidFill>
                  <a:schemeClr val="tx1"/>
                </a:solidFill>
              </a:rPr>
              <a:t>Pract</a:t>
            </a:r>
            <a:r>
              <a:rPr lang="en-US" sz="1400" dirty="0">
                <a:solidFill>
                  <a:schemeClr val="tx1"/>
                </a:solidFill>
              </a:rPr>
              <a:t>. 2010;6(4):195-7</a:t>
            </a:r>
            <a:endParaRPr lang="en-MY" sz="1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53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7851"/>
            <a:ext cx="9144000" cy="188058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Laboratory investigation</a:t>
            </a:r>
            <a:br>
              <a:rPr lang="en-US" sz="4400" b="1" dirty="0">
                <a:solidFill>
                  <a:srgbClr val="CC0066"/>
                </a:solidFill>
              </a:rPr>
            </a:br>
            <a:r>
              <a:rPr lang="en-US" sz="4400" b="1" dirty="0">
                <a:solidFill>
                  <a:srgbClr val="CC0066"/>
                </a:solidFill>
              </a:rPr>
              <a:t>b. Human Epidermal Growth Factor Receptor 2 (HER2) Test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2264361"/>
            <a:ext cx="10071331" cy="365614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Is a trans-membrane epidermal growth factor receptor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Plays an important role in </a:t>
            </a:r>
            <a:r>
              <a:rPr lang="en-US" sz="3200" dirty="0" err="1"/>
              <a:t>tumour</a:t>
            </a:r>
            <a:r>
              <a:rPr lang="en-US" sz="3200" dirty="0"/>
              <a:t> growth </a:t>
            </a:r>
            <a:r>
              <a:rPr lang="en-US" sz="3200" dirty="0" err="1"/>
              <a:t>signalling</a:t>
            </a:r>
            <a:r>
              <a:rPr lang="en-US" sz="3200" dirty="0"/>
              <a:t> pathway of breast cancer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Assessment of HER2 status is essential -</a:t>
            </a:r>
          </a:p>
          <a:p>
            <a:pPr marL="803275" indent="-442913" algn="l">
              <a:buFont typeface="+mj-lt"/>
              <a:buAutoNum type="romanLcPeriod"/>
            </a:pPr>
            <a:r>
              <a:rPr lang="en-US" sz="2800" dirty="0"/>
              <a:t>to establish prognosis </a:t>
            </a:r>
          </a:p>
          <a:p>
            <a:pPr marL="803275" indent="-442913" algn="l">
              <a:buFont typeface="+mj-lt"/>
              <a:buAutoNum type="romanLcPeriod"/>
            </a:pPr>
            <a:r>
              <a:rPr lang="en-US" sz="2800" dirty="0"/>
              <a:t>to determine patient eligibility for HER2 targeted therapy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50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4489481"/>
          </a:xfrm>
        </p:spPr>
        <p:txBody>
          <a:bodyPr>
            <a:normAutofit/>
          </a:bodyPr>
          <a:lstStyle/>
          <a:p>
            <a:r>
              <a:rPr lang="en-US" sz="3200" dirty="0"/>
              <a:t>HER2 testing may be performed by various methods: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immunohistochemistry (IHC)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fluorescent in-situ </a:t>
            </a:r>
            <a:r>
              <a:rPr lang="en-US" dirty="0" err="1"/>
              <a:t>hybridisation</a:t>
            </a:r>
            <a:r>
              <a:rPr lang="en-US" dirty="0"/>
              <a:t> (FISH)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chromogenic in-situ </a:t>
            </a:r>
            <a:r>
              <a:rPr lang="en-US" dirty="0" err="1"/>
              <a:t>hybridisation</a:t>
            </a:r>
            <a:r>
              <a:rPr lang="en-US" dirty="0"/>
              <a:t> (CISH)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silver-enhanced in-situ </a:t>
            </a:r>
            <a:r>
              <a:rPr lang="en-US" dirty="0" err="1"/>
              <a:t>hybridisation</a:t>
            </a:r>
            <a:r>
              <a:rPr lang="en-US" dirty="0"/>
              <a:t> (SISH)</a:t>
            </a:r>
          </a:p>
          <a:p>
            <a:r>
              <a:rPr lang="en-US" sz="3200" dirty="0"/>
              <a:t>The quality of HER2 testing encompasses tissue handling process from the operating theatre to the laboratory, testing protocols, scoring &amp; interpretation of results.</a:t>
            </a:r>
          </a:p>
          <a:p>
            <a:pPr marL="534987" indent="0">
              <a:buNone/>
            </a:pPr>
            <a:endParaRPr lang="en-MY" sz="1300" dirty="0"/>
          </a:p>
          <a:p>
            <a:pPr marL="534987" indent="0">
              <a:buNone/>
            </a:pPr>
            <a:endParaRPr lang="en-MY" sz="1300" dirty="0"/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HER2 testing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8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490684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HER2 test using immunohistochemistry should be performed on all invasive breast cancer specimens.</a:t>
            </a:r>
          </a:p>
          <a:p>
            <a:r>
              <a:rPr lang="en-US" sz="3200" dirty="0"/>
              <a:t>HER2 status can be accurately assessed in core needle biopsy [sensitivity of 93% (95% CI 80.94% to 98.5%) &amp; specificity of 99.9% (95%CI 98.05% to 100%)].</a:t>
            </a:r>
            <a:r>
              <a:rPr lang="en-US" sz="3200" baseline="30000" dirty="0"/>
              <a:t>28</a:t>
            </a:r>
          </a:p>
          <a:p>
            <a:r>
              <a:rPr lang="en-US" sz="3200" dirty="0"/>
              <a:t>NICE recommends that request the ER, PR &amp; HER2 status of all invasive breast cancers simultaneously at the time of initial histopathological diagnosis.</a:t>
            </a:r>
          </a:p>
          <a:p>
            <a:pPr marL="534987" indent="0">
              <a:buNone/>
            </a:pPr>
            <a:endParaRPr lang="en-MY" sz="2000" dirty="0"/>
          </a:p>
          <a:p>
            <a:pPr marL="534987" indent="0">
              <a:buNone/>
            </a:pPr>
            <a:endParaRPr lang="en-MY" sz="2000" dirty="0"/>
          </a:p>
          <a:p>
            <a:pPr marL="533400" indent="-53340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28. </a:t>
            </a:r>
            <a:r>
              <a:rPr lang="en-MY" sz="1400" dirty="0" err="1"/>
              <a:t>Arnedos</a:t>
            </a:r>
            <a:r>
              <a:rPr lang="en-MY" sz="1400" dirty="0"/>
              <a:t> M, et al. Discordance between core needle biopsy (CNB) and excisional biopsy (EB) for </a:t>
            </a:r>
            <a:r>
              <a:rPr lang="en-MY" sz="1400" dirty="0" err="1"/>
              <a:t>estrogen</a:t>
            </a:r>
            <a:r>
              <a:rPr lang="en-MY" sz="1400" dirty="0"/>
              <a:t> receptor (ER), progesterone</a:t>
            </a:r>
          </a:p>
          <a:p>
            <a:pPr marL="268288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receptor (</a:t>
            </a:r>
            <a:r>
              <a:rPr lang="en-MY" sz="1400" dirty="0" err="1"/>
              <a:t>PgR</a:t>
            </a:r>
            <a:r>
              <a:rPr lang="en-MY" sz="1400" dirty="0"/>
              <a:t>) and HER2 status in early breast cancer (EBC). Ann Oncol. 2009;20(12):1948-52</a:t>
            </a: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HER2 testing</a:t>
            </a:r>
            <a:r>
              <a:rPr lang="en-MY" sz="2000" b="1" dirty="0">
                <a:solidFill>
                  <a:srgbClr val="CC0066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308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1661925"/>
            <a:ext cx="10013616" cy="3824475"/>
          </a:xfrm>
        </p:spPr>
        <p:txBody>
          <a:bodyPr>
            <a:normAutofit/>
          </a:bodyPr>
          <a:lstStyle/>
          <a:p>
            <a:r>
              <a:rPr lang="en-US" sz="3200" dirty="0"/>
              <a:t>If the IHC result is 3+, diagnosis is HER2 positive. </a:t>
            </a:r>
          </a:p>
          <a:p>
            <a:r>
              <a:rPr lang="en-US" sz="3200" dirty="0"/>
              <a:t>If the result is 0 to 1+, diagnosis is HER2 negative.</a:t>
            </a:r>
          </a:p>
          <a:p>
            <a:pPr marL="534987" indent="0">
              <a:buNone/>
            </a:pPr>
            <a:endParaRPr lang="en-MY" sz="2000" dirty="0"/>
          </a:p>
          <a:p>
            <a:pPr marL="534987" indent="0">
              <a:buNone/>
            </a:pPr>
            <a:endParaRPr lang="en-MY" sz="2000" dirty="0"/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HER2 testing</a:t>
            </a:r>
            <a:r>
              <a:rPr lang="en-MY" sz="2000" b="1" dirty="0">
                <a:solidFill>
                  <a:srgbClr val="CC0066"/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78674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57684</TotalTime>
  <Words>1524</Words>
  <Application>Microsoft Office PowerPoint</Application>
  <PresentationFormat>Widescreen</PresentationFormat>
  <Paragraphs>148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Laboratory investigation a. Histopathological examination</vt:lpstr>
      <vt:lpstr>Adequate surgical pathology reporting of breast cancer</vt:lpstr>
      <vt:lpstr>Hormonal Status</vt:lpstr>
      <vt:lpstr>Laboratory investigation b. Human Epidermal Growth Factor Receptor 2 (HER2)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Laboratory investigation c. Accuracy of Ki67 as a predictor &amp; prognostic marker</vt:lpstr>
      <vt:lpstr>Accuracy of Ki67 as a predictor &amp; prognostic marker-2</vt:lpstr>
      <vt:lpstr>Accuracy of Ki67 as a predictor &amp; prognostic marker-3</vt:lpstr>
      <vt:lpstr>Accuracy of Ki67 as a predictor &amp; prognostic marker-4</vt:lpstr>
      <vt:lpstr>Molecular subtypes of breast cancer detected by immunohistochemistry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218</cp:revision>
  <dcterms:created xsi:type="dcterms:W3CDTF">2020-08-13T07:33:34Z</dcterms:created>
  <dcterms:modified xsi:type="dcterms:W3CDTF">2022-03-02T01:54:38Z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